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556" r:id="rId3"/>
    <p:sldId id="350" r:id="rId4"/>
    <p:sldId id="537" r:id="rId5"/>
    <p:sldId id="539" r:id="rId6"/>
    <p:sldId id="506" r:id="rId7"/>
    <p:sldId id="507" r:id="rId8"/>
    <p:sldId id="540" r:id="rId9"/>
    <p:sldId id="510" r:id="rId10"/>
    <p:sldId id="511" r:id="rId11"/>
    <p:sldId id="560" r:id="rId12"/>
    <p:sldId id="563" r:id="rId13"/>
    <p:sldId id="602" r:id="rId14"/>
    <p:sldId id="606" r:id="rId15"/>
    <p:sldId id="561" r:id="rId16"/>
    <p:sldId id="576" r:id="rId17"/>
    <p:sldId id="577" r:id="rId18"/>
    <p:sldId id="603" r:id="rId19"/>
    <p:sldId id="548" r:id="rId20"/>
    <p:sldId id="549" r:id="rId21"/>
    <p:sldId id="578" r:id="rId22"/>
    <p:sldId id="551" r:id="rId23"/>
    <p:sldId id="552" r:id="rId24"/>
    <p:sldId id="564" r:id="rId25"/>
    <p:sldId id="579" r:id="rId26"/>
    <p:sldId id="553" r:id="rId27"/>
    <p:sldId id="554" r:id="rId28"/>
    <p:sldId id="605" r:id="rId29"/>
    <p:sldId id="580" r:id="rId30"/>
    <p:sldId id="590" r:id="rId31"/>
    <p:sldId id="591" r:id="rId32"/>
    <p:sldId id="592" r:id="rId33"/>
    <p:sldId id="593" r:id="rId34"/>
    <p:sldId id="600" r:id="rId35"/>
    <p:sldId id="594" r:id="rId36"/>
    <p:sldId id="595" r:id="rId37"/>
    <p:sldId id="596" r:id="rId38"/>
    <p:sldId id="597" r:id="rId39"/>
    <p:sldId id="598" r:id="rId40"/>
    <p:sldId id="599" r:id="rId41"/>
    <p:sldId id="601" r:id="rId42"/>
    <p:sldId id="565" r:id="rId43"/>
    <p:sldId id="567" r:id="rId44"/>
    <p:sldId id="566" r:id="rId45"/>
    <p:sldId id="568" r:id="rId46"/>
    <p:sldId id="569" r:id="rId47"/>
    <p:sldId id="570" r:id="rId48"/>
    <p:sldId id="571" r:id="rId49"/>
    <p:sldId id="575" r:id="rId50"/>
    <p:sldId id="572" r:id="rId51"/>
    <p:sldId id="573" r:id="rId52"/>
    <p:sldId id="57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19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1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1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13884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NP-hard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Treat it as a logistic regression problem (what’s the probability for the label to be +1)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Another 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>
                <a:blip r:embed="rId2"/>
                <a:stretch>
                  <a:fillRect l="-965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24" y="319832"/>
            <a:ext cx="2537120" cy="25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neural network takes this approach. requires a lot of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Feature engineering 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958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/>
          </a:bodyPr>
          <a:lstStyle/>
          <a:p>
            <a:r>
              <a:rPr lang="en-US" dirty="0"/>
              <a:t>HW1: Due Feb 14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dirty="0"/>
              <a:t>Correctly assign pages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announce later this week (most likely in the week before spring break)</a:t>
            </a:r>
          </a:p>
          <a:p>
            <a:pPr lvl="1"/>
            <a:r>
              <a:rPr lang="en-US" dirty="0"/>
              <a:t>Exam 2: last lecture of the semester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/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/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/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Predictions made 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by hypothesis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blipFill>
                <a:blip r:embed="rId6"/>
                <a:stretch>
                  <a:fillRect l="-2703" t="-3846" r="-202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25625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9274-6B35-B64E-B7D1-AEEABD2A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</a:t>
            </a:r>
            <a:r>
              <a:rPr lang="en-US"/>
              <a:t>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VC Bound: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Theoretically characterize the feasibility of learning</a:t>
                </a:r>
              </a:p>
              <a:p>
                <a:r>
                  <a:rPr lang="en-US" sz="2400" dirty="0"/>
                  <a:t>The performance of your learning,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fit your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well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generalizes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58" y="4592804"/>
            <a:ext cx="3003482" cy="22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Discuss potential ways to do this</a:t>
                </a:r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21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pPr lvl="1"/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)&gt;50%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/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  <a:blipFill>
                <a:blip r:embed="rId3"/>
                <a:stretch>
                  <a:fillRect l="-24691" t="-168889" b="-2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394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1877-70BB-F142-A056-A19BC2B7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697FC-FAF3-674B-8695-D02C66D6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56042" y="324194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398401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3619" t="-14035" b="-5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88" y="2732462"/>
            <a:ext cx="4285299" cy="25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4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Quantify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7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3385455" y="6143093"/>
            <a:ext cx="32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Assumption of independent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5019845" y="5592760"/>
            <a:ext cx="0" cy="491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stable your learning is for a randomly drawn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99034" y="5007244"/>
            <a:ext cx="4692742" cy="1400950"/>
            <a:chOff x="1282525" y="1301375"/>
            <a:chExt cx="9718962" cy="4306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/>
                <p:cNvSpPr txBox="1">
                  <a:spLocks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4"/>
                <p:cNvSpPr txBox="1">
                  <a:spLocks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𝑎𝑥</m:t>
                      </m:r>
                      <m:r>
                        <a:rPr lang="en-US" sz="1200" i="1" dirty="0">
                          <a:latin typeface="Cambria Math" charset="0"/>
                        </a:rPr>
                        <m:t>+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Content Placeholder 13">
              <a:extLst>
                <a:ext uri="{FF2B5EF4-FFF2-40B4-BE49-F238E27FC236}">
                  <a16:creationId xmlns:a16="http://schemas.microsoft.com/office/drawing/2014/main" id="{6A7F5B91-C591-0648-A40B-9B8888C1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2525" y="1923182"/>
              <a:ext cx="4272313" cy="3684588"/>
            </a:xfrm>
            <a:prstGeom prst="rect">
              <a:avLst/>
            </a:prstGeom>
          </p:spPr>
        </p:pic>
        <p:pic>
          <p:nvPicPr>
            <p:cNvPr id="13" name="Content Placeholder 15">
              <a:extLst>
                <a:ext uri="{FF2B5EF4-FFF2-40B4-BE49-F238E27FC236}">
                  <a16:creationId xmlns:a16="http://schemas.microsoft.com/office/drawing/2014/main" id="{80F1626A-DD39-4E4D-8CC1-B6A268E51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7637" y="1923181"/>
              <a:ext cx="4272312" cy="36845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25B826-BBAC-974A-8B61-85F1D7C6A142}"/>
                    </a:ext>
                  </a:extLst>
                </p:cNvPr>
                <p:cNvSpPr/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625B826-BBAC-974A-8B61-85F1D7C6A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000" r="-36250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710923-ED8B-DC48-8361-0962B271A2F5}"/>
                    </a:ext>
                  </a:extLst>
                </p:cNvPr>
                <p:cNvSpPr/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710923-ED8B-DC48-8361-0962B271A2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765" r="-379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80CB21-CDAB-8F4D-8D6C-5BE7B8B34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951" y="4971119"/>
            <a:ext cx="4584903" cy="16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509" b="-49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23013" y="2726974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45872" y="5644928"/>
            <a:ext cx="3189768" cy="552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41509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1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8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1143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17041</TotalTime>
  <Words>2879</Words>
  <Application>Microsoft Macintosh PowerPoint</Application>
  <PresentationFormat>Widescreen</PresentationFormat>
  <Paragraphs>516</Paragraphs>
  <Slides>52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Generalization Bound</vt:lpstr>
      <vt:lpstr>Bias-Variance Decomposition</vt:lpstr>
      <vt:lpstr>Learning Curves</vt:lpstr>
      <vt:lpstr>Learning Curves</vt:lpstr>
      <vt:lpstr>Today’s Lecture</vt:lpstr>
      <vt:lpstr>PowerPoint Presentation</vt:lpstr>
      <vt:lpstr>PowerPoint Presentation</vt:lpstr>
      <vt:lpstr>Linear Models</vt:lpstr>
      <vt:lpstr>Linear Models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Short Discussion</vt:lpstr>
      <vt:lpstr>Short Discussion</vt:lpstr>
      <vt:lpstr>Discussion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Discussion</vt:lpstr>
      <vt:lpstr>Discussion</vt:lpstr>
      <vt:lpstr>Logistic Regression</vt:lpstr>
      <vt:lpstr>Logistic Regression: Predicting a Probability</vt:lpstr>
      <vt:lpstr>Logistic Regression</vt:lpstr>
      <vt:lpstr>What kind of Dataset do We Get?</vt:lpstr>
      <vt:lpstr>How to Quantify g≈f</vt:lpstr>
      <vt:lpstr>Cross Entropy Error</vt:lpstr>
      <vt:lpstr>Likelihood</vt:lpstr>
      <vt:lpstr>Likelihood</vt:lpstr>
      <vt:lpstr>Maximum Likelihood</vt:lpstr>
      <vt:lpstr>Maximum Likelihood</vt:lpstr>
      <vt:lpstr>Cross Entropy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1886</cp:revision>
  <cp:lastPrinted>2020-02-04T16:28:44Z</cp:lastPrinted>
  <dcterms:created xsi:type="dcterms:W3CDTF">2017-08-24T15:35:37Z</dcterms:created>
  <dcterms:modified xsi:type="dcterms:W3CDTF">2022-02-08T19:15:14Z</dcterms:modified>
</cp:coreProperties>
</file>